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D3DE0-3E80-4896-BA28-46A5BA74EF7B}" type="datetimeFigureOut">
              <a:rPr lang="bg-BG" smtClean="0"/>
              <a:pPr/>
              <a:t>2.11.2011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44865-9898-4A81-B9C1-B3E9D1DCB5FE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44865-9898-4A81-B9C1-B3E9D1DCB5FE}" type="slidenum">
              <a:rPr lang="bg-BG" smtClean="0"/>
              <a:pPr/>
              <a:t>1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ideo" Target="NULL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Glowing tech background 3d ,LO2.wmv">
            <a:hlinkClick r:id="" action="ppaction://media"/>
          </p:cNvPr>
          <p:cNvPicPr>
            <a:picLocks noChangeAspect="1"/>
          </p:cNvPicPr>
          <p:nvPr userDrawn="1">
            <a:videoFile r:link="rId1"/>
            <p:extLst>
              <p:ext uri="{DAA4B4D4-6D71-4841-9C94-3DE7FCFB9230}">
                <p14:media xmlns:p14="http://schemas.microsoft.com/office/powerpoint/2010/main" xmlns="" r:embed=""/>
              </p:ext>
            </p:extLst>
          </p:nvPr>
        </p:nvPicPr>
        <p:blipFill rotWithShape="1">
          <a:blip r:embed="rId3"/>
          <a:srcRect l="25555" r="7778"/>
          <a:stretch/>
        </p:blipFill>
        <p:spPr>
          <a:xfrm>
            <a:off x="4495800" y="1368911"/>
            <a:ext cx="3888889" cy="3888889"/>
          </a:xfrm>
          <a:prstGeom prst="roundRect">
            <a:avLst>
              <a:gd name="adj" fmla="val 8644"/>
            </a:avLst>
          </a:prstGeom>
          <a:ln>
            <a:noFill/>
          </a:ln>
          <a:effectLst>
            <a:reflection blurRad="6350" stA="15000" endPos="50000" dist="635000" dir="5400000" sy="-100000" algn="bl" rotWithShape="0"/>
          </a:effectLst>
          <a:scene3d>
            <a:camera prst="perspectiveRelaxed" fov="6900000">
              <a:rot lat="23995" lon="3210004" rev="21299988"/>
            </a:camera>
            <a:lightRig rig="chilly" dir="t"/>
          </a:scene3d>
          <a:sp3d extrusionH="635000" prstMaterial="powder">
            <a:bevelT w="0" h="0"/>
            <a:contourClr>
              <a:srgbClr val="969696"/>
            </a:contourClr>
          </a:sp3d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8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68D13-5EF5-42B0-A8BE-ADA17887028F}" type="datetimeFigureOut">
              <a:rPr lang="en-US" smtClean="0"/>
              <a:pPr/>
              <a:t>11/2/2011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C8AA99-7238-42D3-B68A-A4E1B56FEE7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6000"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g.wikipedia.org/wiki/%D0%A5%D0%B8%D0%BC%D0%B8%D1%87%D0%B5%D1%81%D0%BA%D0%B0_%D0%BF%D1%80%D0%BE%D0%BC%D0%B8%D1%88%D0%BB%D0%B5%D0%BD%D0%BE%D1%81%D1%82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2285992"/>
            <a:ext cx="75009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/>
              <a:t>Агрегатни състояния на веществата</a:t>
            </a:r>
            <a:endParaRPr lang="bg-BG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500166" y="4000504"/>
            <a:ext cx="5643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dirty="0" smtClean="0"/>
              <a:t>Човекът и природата </a:t>
            </a:r>
            <a:r>
              <a:rPr lang="en-US" sz="3200" dirty="0" smtClean="0"/>
              <a:t>IV</a:t>
            </a:r>
            <a:r>
              <a:rPr lang="bg-BG" sz="3200" dirty="0" smtClean="0"/>
              <a:t> клас</a:t>
            </a:r>
            <a:endParaRPr lang="bg-BG" sz="3200" dirty="0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1800" u="sng" dirty="0" smtClean="0">
                <a:solidFill>
                  <a:srgbClr val="FF0000"/>
                </a:solidFill>
              </a:rPr>
              <a:t>Топене.</a:t>
            </a:r>
            <a:r>
              <a:rPr lang="bg-BG" sz="1800" dirty="0" smtClean="0"/>
              <a:t>Топенето е процес,при който едно твърдо вещество преминава в течно състояние.За да се стопи,веществото трябва да се загрее до определена температура</a:t>
            </a:r>
            <a:endParaRPr lang="bg-BG" sz="18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5786478" cy="4002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643702" y="1643050"/>
            <a:ext cx="21431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u="sng" dirty="0" smtClean="0">
                <a:solidFill>
                  <a:srgbClr val="FF0000"/>
                </a:solidFill>
              </a:rPr>
              <a:t>Любопитни факти:</a:t>
            </a:r>
          </a:p>
          <a:p>
            <a:r>
              <a:rPr lang="ru-RU" sz="1600" dirty="0" err="1" smtClean="0"/>
              <a:t>Вътрешната</a:t>
            </a:r>
            <a:r>
              <a:rPr lang="ru-RU" sz="1600" dirty="0" smtClean="0"/>
              <a:t>  </a:t>
            </a:r>
            <a:r>
              <a:rPr lang="ru-RU" sz="1600" dirty="0" err="1" smtClean="0"/>
              <a:t>енергия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веществото</a:t>
            </a:r>
            <a:r>
              <a:rPr lang="ru-RU" sz="1600" dirty="0" smtClean="0"/>
              <a:t> се </a:t>
            </a:r>
            <a:r>
              <a:rPr lang="ru-RU" sz="1600" dirty="0" err="1" smtClean="0"/>
              <a:t>повишава</a:t>
            </a:r>
            <a:r>
              <a:rPr lang="ru-RU" sz="1600" dirty="0" smtClean="0"/>
              <a:t> посредством </a:t>
            </a:r>
            <a:r>
              <a:rPr lang="ru-RU" sz="1600" dirty="0" err="1" smtClean="0"/>
              <a:t>загряване</a:t>
            </a:r>
            <a:r>
              <a:rPr lang="ru-RU" sz="1600" dirty="0" smtClean="0"/>
              <a:t> или </a:t>
            </a:r>
            <a:r>
              <a:rPr lang="ru-RU" sz="1600" dirty="0" err="1" smtClean="0"/>
              <a:t>промяна</a:t>
            </a:r>
            <a:r>
              <a:rPr lang="ru-RU" sz="1600" dirty="0" smtClean="0"/>
              <a:t> на </a:t>
            </a:r>
            <a:r>
              <a:rPr lang="ru-RU" sz="1600" dirty="0" err="1" smtClean="0"/>
              <a:t>налягането</a:t>
            </a:r>
            <a:r>
              <a:rPr lang="ru-RU" sz="1600" dirty="0" smtClean="0"/>
              <a:t>, в </a:t>
            </a:r>
            <a:r>
              <a:rPr lang="ru-RU" sz="1600" dirty="0" err="1" smtClean="0"/>
              <a:t>резултат</a:t>
            </a:r>
            <a:r>
              <a:rPr lang="ru-RU" sz="1600" dirty="0" smtClean="0"/>
              <a:t> на </a:t>
            </a:r>
            <a:r>
              <a:rPr lang="ru-RU" sz="1600" dirty="0" err="1" smtClean="0"/>
              <a:t>което</a:t>
            </a:r>
            <a:r>
              <a:rPr lang="ru-RU" sz="1600" dirty="0" smtClean="0"/>
              <a:t> се </a:t>
            </a:r>
            <a:r>
              <a:rPr lang="ru-RU" sz="1600" dirty="0" err="1" smtClean="0"/>
              <a:t>повишава</a:t>
            </a:r>
            <a:r>
              <a:rPr lang="ru-RU" sz="1600" dirty="0" smtClean="0"/>
              <a:t> </a:t>
            </a:r>
            <a:r>
              <a:rPr lang="ru-RU" sz="1600" dirty="0" err="1" smtClean="0"/>
              <a:t>температурата</a:t>
            </a:r>
            <a:r>
              <a:rPr lang="ru-RU" sz="1600" dirty="0" smtClean="0"/>
              <a:t> </a:t>
            </a:r>
            <a:r>
              <a:rPr lang="ru-RU" sz="1600" dirty="0" err="1" smtClean="0"/>
              <a:t>докато</a:t>
            </a:r>
            <a:r>
              <a:rPr lang="ru-RU" sz="1600" dirty="0" smtClean="0"/>
              <a:t> се </a:t>
            </a:r>
            <a:r>
              <a:rPr lang="ru-RU" sz="1600" dirty="0" err="1" smtClean="0"/>
              <a:t>достигне</a:t>
            </a:r>
            <a:r>
              <a:rPr lang="ru-RU" sz="1600" dirty="0" smtClean="0"/>
              <a:t> </a:t>
            </a:r>
            <a:r>
              <a:rPr lang="ru-RU" sz="1600" dirty="0" err="1" smtClean="0"/>
              <a:t>точката</a:t>
            </a:r>
            <a:r>
              <a:rPr lang="ru-RU" sz="1600" dirty="0" smtClean="0"/>
              <a:t> на </a:t>
            </a:r>
            <a:r>
              <a:rPr lang="ru-RU" sz="1600" dirty="0" err="1" smtClean="0"/>
              <a:t>топене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това</a:t>
            </a:r>
            <a:r>
              <a:rPr lang="ru-RU" sz="1600" dirty="0" smtClean="0"/>
              <a:t> положение, </a:t>
            </a:r>
            <a:r>
              <a:rPr lang="ru-RU" sz="1600" dirty="0" err="1" smtClean="0"/>
              <a:t>твърдата</a:t>
            </a:r>
            <a:r>
              <a:rPr lang="ru-RU" sz="1600" dirty="0" smtClean="0"/>
              <a:t> и </a:t>
            </a:r>
            <a:r>
              <a:rPr lang="ru-RU" sz="1600" dirty="0" err="1" smtClean="0"/>
              <a:t>течната</a:t>
            </a:r>
            <a:r>
              <a:rPr lang="ru-RU" sz="1600" dirty="0" smtClean="0"/>
              <a:t> фаза </a:t>
            </a:r>
            <a:r>
              <a:rPr lang="ru-RU" sz="1600" dirty="0" err="1" smtClean="0"/>
              <a:t>са</a:t>
            </a:r>
            <a:r>
              <a:rPr lang="ru-RU" sz="1600" dirty="0" smtClean="0"/>
              <a:t> в равновесие и </a:t>
            </a:r>
            <a:r>
              <a:rPr lang="ru-RU" sz="1600" dirty="0" err="1" smtClean="0"/>
              <a:t>температурата</a:t>
            </a:r>
            <a:r>
              <a:rPr lang="ru-RU" sz="1600" dirty="0" smtClean="0"/>
              <a:t> не се </a:t>
            </a:r>
            <a:r>
              <a:rPr lang="ru-RU" sz="1600" dirty="0" err="1" smtClean="0"/>
              <a:t>променя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докато</a:t>
            </a:r>
            <a:r>
              <a:rPr lang="ru-RU" sz="1600" dirty="0" smtClean="0"/>
              <a:t> </a:t>
            </a:r>
            <a:r>
              <a:rPr lang="ru-RU" sz="1600" dirty="0" err="1" smtClean="0"/>
              <a:t>се</a:t>
            </a:r>
            <a:r>
              <a:rPr lang="ru-RU" sz="1600" dirty="0" smtClean="0"/>
              <a:t> </a:t>
            </a:r>
            <a:r>
              <a:rPr lang="ru-RU" sz="1600" dirty="0" err="1" smtClean="0"/>
              <a:t>разтопи</a:t>
            </a:r>
            <a:r>
              <a:rPr lang="ru-RU" sz="1600" dirty="0" smtClean="0"/>
              <a:t> </a:t>
            </a:r>
            <a:r>
              <a:rPr lang="ru-RU" sz="1600" dirty="0" err="1" smtClean="0"/>
              <a:t>цялото</a:t>
            </a:r>
            <a:r>
              <a:rPr lang="ru-RU" sz="1600" dirty="0" smtClean="0"/>
              <a:t> вещество. </a:t>
            </a:r>
            <a:endParaRPr lang="bg-BG" sz="1600" dirty="0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g-BG" sz="2000" u="sng" dirty="0" smtClean="0">
                <a:solidFill>
                  <a:srgbClr val="FF0000"/>
                </a:solidFill>
              </a:rPr>
              <a:t>Кристализация.</a:t>
            </a:r>
            <a:r>
              <a:rPr lang="bg-BG" sz="2000" dirty="0" smtClean="0"/>
              <a:t>Кристализация (замръзване) се нарича процесът,при който едно течно вещество преминава в твърдо състояние.При охлаждане водата се превръща в лед.</a:t>
            </a:r>
            <a:br>
              <a:rPr lang="bg-BG" sz="2000" dirty="0" smtClean="0"/>
            </a:br>
            <a:endParaRPr lang="bg-BG" sz="2000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5643602" cy="3960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572264" y="1357298"/>
            <a:ext cx="242889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u="sng" dirty="0" smtClean="0">
                <a:solidFill>
                  <a:srgbClr val="FF0000"/>
                </a:solidFill>
              </a:rPr>
              <a:t>Любопитни факти:</a:t>
            </a:r>
          </a:p>
          <a:p>
            <a:r>
              <a:rPr lang="ru-RU" sz="1600" dirty="0" err="1" smtClean="0"/>
              <a:t>Кристализацията</a:t>
            </a:r>
            <a:r>
              <a:rPr lang="ru-RU" sz="1600" dirty="0" smtClean="0"/>
              <a:t> е  </a:t>
            </a:r>
            <a:r>
              <a:rPr lang="ru-RU" sz="1600" dirty="0" err="1" smtClean="0"/>
              <a:t>преход</a:t>
            </a:r>
            <a:r>
              <a:rPr lang="ru-RU" sz="1600" dirty="0" smtClean="0"/>
              <a:t>, </a:t>
            </a:r>
            <a:r>
              <a:rPr lang="ru-RU" sz="1600" dirty="0" err="1" smtClean="0"/>
              <a:t>процес</a:t>
            </a:r>
            <a:r>
              <a:rPr lang="ru-RU" sz="1600" dirty="0" smtClean="0"/>
              <a:t> на </a:t>
            </a:r>
            <a:r>
              <a:rPr lang="ru-RU" sz="1600" dirty="0" err="1" smtClean="0"/>
              <a:t>образуване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нова </a:t>
            </a:r>
            <a:r>
              <a:rPr lang="ru-RU" sz="1600" dirty="0" err="1" smtClean="0"/>
              <a:t>твърда</a:t>
            </a:r>
            <a:r>
              <a:rPr lang="ru-RU" sz="1600" dirty="0" smtClean="0"/>
              <a:t> фаза, </a:t>
            </a:r>
            <a:r>
              <a:rPr lang="ru-RU" sz="1600" dirty="0" err="1" smtClean="0"/>
              <a:t>отделяща</a:t>
            </a:r>
            <a:r>
              <a:rPr lang="ru-RU" sz="1600" dirty="0" smtClean="0"/>
              <a:t> се от </a:t>
            </a:r>
            <a:r>
              <a:rPr lang="ru-RU" sz="1600" dirty="0" err="1" smtClean="0"/>
              <a:t>разтвор</a:t>
            </a:r>
            <a:r>
              <a:rPr lang="ru-RU" sz="1600" dirty="0" smtClean="0"/>
              <a:t> на </a:t>
            </a:r>
            <a:r>
              <a:rPr lang="ru-RU" sz="1600" dirty="0" err="1" smtClean="0"/>
              <a:t>стопилка</a:t>
            </a:r>
            <a:r>
              <a:rPr lang="ru-RU" sz="1600" dirty="0" smtClean="0"/>
              <a:t> или пара. </a:t>
            </a:r>
            <a:r>
              <a:rPr lang="ru-RU" sz="1600" dirty="0" err="1" smtClean="0"/>
              <a:t>Този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процес</a:t>
            </a:r>
            <a:r>
              <a:rPr lang="ru-RU" sz="1600" dirty="0" smtClean="0"/>
              <a:t> е един от </a:t>
            </a:r>
            <a:r>
              <a:rPr lang="ru-RU" sz="1600" dirty="0" err="1" smtClean="0"/>
              <a:t>най-широко</a:t>
            </a:r>
            <a:r>
              <a:rPr lang="ru-RU" sz="1600" dirty="0" smtClean="0"/>
              <a:t> </a:t>
            </a:r>
            <a:r>
              <a:rPr lang="ru-RU" sz="1600" dirty="0" err="1" smtClean="0"/>
              <a:t>използваните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процеси</a:t>
            </a:r>
            <a:r>
              <a:rPr lang="ru-RU" sz="1600" dirty="0" smtClean="0"/>
              <a:t> в </a:t>
            </a:r>
            <a:r>
              <a:rPr lang="ru-RU" sz="1600" dirty="0" err="1" smtClean="0"/>
              <a:t>химическата</a:t>
            </a:r>
            <a:r>
              <a:rPr lang="ru-RU" sz="1600" dirty="0" smtClean="0">
                <a:hlinkClick r:id="rId3" tooltip="Химическа промишленост"/>
              </a:rPr>
              <a:t> </a:t>
            </a:r>
            <a:r>
              <a:rPr lang="ru-RU" sz="1600" dirty="0" err="1" smtClean="0"/>
              <a:t>промишленост</a:t>
            </a:r>
            <a:r>
              <a:rPr lang="ru-RU" sz="1600" dirty="0" smtClean="0"/>
              <a:t>. </a:t>
            </a:r>
            <a:r>
              <a:rPr lang="ru-RU" sz="1600" dirty="0" err="1" smtClean="0"/>
              <a:t>Кристализацията</a:t>
            </a:r>
            <a:r>
              <a:rPr lang="ru-RU" sz="1600" dirty="0" smtClean="0"/>
              <a:t> се </a:t>
            </a:r>
            <a:r>
              <a:rPr lang="ru-RU" sz="1600" dirty="0" err="1" smtClean="0"/>
              <a:t>използва</a:t>
            </a:r>
            <a:r>
              <a:rPr lang="ru-RU" sz="1600" dirty="0" smtClean="0"/>
              <a:t> </a:t>
            </a:r>
            <a:r>
              <a:rPr lang="ru-RU" sz="1600" dirty="0" err="1" smtClean="0"/>
              <a:t>както</a:t>
            </a:r>
            <a:r>
              <a:rPr lang="ru-RU" sz="1600" dirty="0" smtClean="0"/>
              <a:t> за </a:t>
            </a:r>
            <a:r>
              <a:rPr lang="ru-RU" sz="1600" dirty="0" err="1" smtClean="0"/>
              <a:t>отделяне</a:t>
            </a:r>
            <a:r>
              <a:rPr lang="ru-RU" sz="1600" dirty="0" smtClean="0"/>
              <a:t> на </a:t>
            </a:r>
            <a:r>
              <a:rPr lang="ru-RU" sz="1600" dirty="0" err="1" smtClean="0"/>
              <a:t>целеви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продукти</a:t>
            </a:r>
            <a:r>
              <a:rPr lang="ru-RU" sz="1600" dirty="0" smtClean="0"/>
              <a:t>, </a:t>
            </a:r>
            <a:r>
              <a:rPr lang="ru-RU" sz="1600" dirty="0" err="1" smtClean="0"/>
              <a:t>така</a:t>
            </a:r>
            <a:r>
              <a:rPr lang="ru-RU" sz="1600" dirty="0" smtClean="0"/>
              <a:t> и за </a:t>
            </a:r>
            <a:r>
              <a:rPr lang="ru-RU" sz="1600" dirty="0" err="1" smtClean="0"/>
              <a:t>очистване</a:t>
            </a:r>
            <a:r>
              <a:rPr lang="ru-RU" sz="1600" dirty="0" smtClean="0"/>
              <a:t> на </a:t>
            </a:r>
            <a:r>
              <a:rPr lang="ru-RU" sz="1600" dirty="0" err="1" smtClean="0"/>
              <a:t>основните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продукти</a:t>
            </a:r>
            <a:r>
              <a:rPr lang="ru-RU" sz="1600" dirty="0" smtClean="0"/>
              <a:t> от примеси.</a:t>
            </a:r>
            <a:endParaRPr lang="bg-BG" sz="1600" u="sng" dirty="0" smtClean="0">
              <a:solidFill>
                <a:srgbClr val="FF0000"/>
              </a:solidFill>
            </a:endParaRPr>
          </a:p>
          <a:p>
            <a:endParaRPr lang="bg-BG" dirty="0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1800" u="sng" dirty="0" smtClean="0">
                <a:solidFill>
                  <a:srgbClr val="FF0000"/>
                </a:solidFill>
              </a:rPr>
              <a:t>Изпарение.</a:t>
            </a:r>
            <a:r>
              <a:rPr lang="bg-BG" sz="1800" dirty="0" smtClean="0"/>
              <a:t>Изпарението е процес,при който една течност преминава в газообразно състояние.Освен водата при загряване се изпаряват и други течни вещества(например спирт).</a:t>
            </a:r>
            <a:endParaRPr lang="bg-BG" sz="1800" u="sng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00240"/>
            <a:ext cx="5929354" cy="4441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357950" y="1643050"/>
            <a:ext cx="278605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u="sng" dirty="0" smtClean="0">
                <a:solidFill>
                  <a:srgbClr val="FF0000"/>
                </a:solidFill>
              </a:rPr>
              <a:t>Любопитни факти:</a:t>
            </a:r>
          </a:p>
          <a:p>
            <a:r>
              <a:rPr lang="ru-RU" sz="1600" dirty="0" err="1" smtClean="0"/>
              <a:t>Молекулите</a:t>
            </a:r>
            <a:r>
              <a:rPr lang="ru-RU" sz="1600" dirty="0" smtClean="0"/>
              <a:t> </a:t>
            </a:r>
            <a:r>
              <a:rPr lang="ru-RU" sz="1600" dirty="0" err="1" smtClean="0"/>
              <a:t>нямат</a:t>
            </a:r>
            <a:r>
              <a:rPr lang="ru-RU" sz="1600" dirty="0" smtClean="0"/>
              <a:t> </a:t>
            </a:r>
            <a:r>
              <a:rPr lang="ru-RU" sz="1600" dirty="0" err="1" smtClean="0"/>
              <a:t>достатъчно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енергия</a:t>
            </a:r>
            <a:r>
              <a:rPr lang="ru-RU" sz="1600" dirty="0" smtClean="0"/>
              <a:t> за да </a:t>
            </a:r>
            <a:r>
              <a:rPr lang="ru-RU" sz="1600" dirty="0" err="1" smtClean="0"/>
              <a:t>избягат</a:t>
            </a:r>
            <a:r>
              <a:rPr lang="ru-RU" sz="1600" dirty="0" smtClean="0"/>
              <a:t> от </a:t>
            </a:r>
            <a:r>
              <a:rPr lang="ru-RU" sz="1600" dirty="0" err="1" smtClean="0"/>
              <a:t>течното</a:t>
            </a:r>
            <a:r>
              <a:rPr lang="ru-RU" sz="1600" dirty="0" smtClean="0"/>
              <a:t> </a:t>
            </a:r>
            <a:r>
              <a:rPr lang="ru-RU" sz="1600" dirty="0" err="1" smtClean="0"/>
              <a:t>състояние</a:t>
            </a:r>
            <a:r>
              <a:rPr lang="ru-RU" sz="1600" dirty="0" smtClean="0"/>
              <a:t>, </a:t>
            </a:r>
            <a:r>
              <a:rPr lang="ru-RU" sz="1600" dirty="0" err="1" smtClean="0"/>
              <a:t>защото</a:t>
            </a:r>
            <a:r>
              <a:rPr lang="ru-RU" sz="1600" dirty="0" smtClean="0"/>
              <a:t> </a:t>
            </a:r>
            <a:r>
              <a:rPr lang="ru-RU" sz="1600" dirty="0" err="1" smtClean="0"/>
              <a:t>това</a:t>
            </a:r>
            <a:r>
              <a:rPr lang="ru-RU" sz="1600" dirty="0" smtClean="0"/>
              <a:t> </a:t>
            </a:r>
            <a:r>
              <a:rPr lang="ru-RU" sz="1600" dirty="0" err="1" smtClean="0"/>
              <a:t>би</a:t>
            </a:r>
            <a:r>
              <a:rPr lang="ru-RU" sz="1600" dirty="0" smtClean="0"/>
              <a:t> довело до </a:t>
            </a:r>
            <a:r>
              <a:rPr lang="ru-RU" sz="1600" dirty="0" err="1" smtClean="0"/>
              <a:t>изпарението</a:t>
            </a:r>
            <a:r>
              <a:rPr lang="ru-RU" sz="1600" dirty="0" smtClean="0"/>
              <a:t> на </a:t>
            </a:r>
            <a:r>
              <a:rPr lang="ru-RU" sz="1600" dirty="0" err="1" smtClean="0"/>
              <a:t>течността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сблъсъците</a:t>
            </a:r>
            <a:r>
              <a:rPr lang="ru-RU" sz="1600" dirty="0" smtClean="0"/>
              <a:t> си </a:t>
            </a:r>
            <a:r>
              <a:rPr lang="ru-RU" sz="1600" dirty="0" err="1" smtClean="0"/>
              <a:t>една</a:t>
            </a:r>
            <a:r>
              <a:rPr lang="ru-RU" sz="1600" dirty="0" smtClean="0"/>
              <a:t> с друга </a:t>
            </a:r>
            <a:r>
              <a:rPr lang="ru-RU" sz="1600" dirty="0" err="1" smtClean="0"/>
              <a:t>молекулите</a:t>
            </a:r>
            <a:r>
              <a:rPr lang="ru-RU" sz="1600" dirty="0" smtClean="0"/>
              <a:t> си </a:t>
            </a:r>
            <a:r>
              <a:rPr lang="ru-RU" sz="1600" dirty="0" err="1" smtClean="0"/>
              <a:t>предават</a:t>
            </a:r>
            <a:r>
              <a:rPr lang="ru-RU" sz="1600" dirty="0" smtClean="0"/>
              <a:t> </a:t>
            </a:r>
            <a:r>
              <a:rPr lang="ru-RU" sz="1600" dirty="0" err="1" smtClean="0"/>
              <a:t>енергия</a:t>
            </a:r>
            <a:r>
              <a:rPr lang="ru-RU" sz="1600" dirty="0" smtClean="0"/>
              <a:t>. </a:t>
            </a:r>
            <a:r>
              <a:rPr lang="ru-RU" sz="1600" dirty="0" err="1" smtClean="0"/>
              <a:t>Понякога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трансфера</a:t>
            </a:r>
            <a:r>
              <a:rPr lang="ru-RU" sz="1600" dirty="0" smtClean="0"/>
              <a:t> на </a:t>
            </a:r>
            <a:r>
              <a:rPr lang="ru-RU" sz="1600" dirty="0" err="1" smtClean="0"/>
              <a:t>енергия</a:t>
            </a:r>
            <a:r>
              <a:rPr lang="ru-RU" sz="1600" dirty="0" smtClean="0"/>
              <a:t> е </a:t>
            </a:r>
            <a:r>
              <a:rPr lang="ru-RU" sz="1600" dirty="0" err="1" smtClean="0"/>
              <a:t>едностранен</a:t>
            </a:r>
            <a:r>
              <a:rPr lang="ru-RU" sz="1600" dirty="0" smtClean="0"/>
              <a:t> </a:t>
            </a:r>
            <a:r>
              <a:rPr lang="ru-RU" sz="1600" dirty="0" err="1" smtClean="0"/>
              <a:t>към</a:t>
            </a:r>
            <a:r>
              <a:rPr lang="ru-RU" sz="1600" dirty="0" smtClean="0"/>
              <a:t> </a:t>
            </a:r>
            <a:r>
              <a:rPr lang="ru-RU" sz="1600" dirty="0" err="1" smtClean="0"/>
              <a:t>една</a:t>
            </a:r>
            <a:r>
              <a:rPr lang="ru-RU" sz="1600" dirty="0" smtClean="0"/>
              <a:t> от </a:t>
            </a:r>
            <a:r>
              <a:rPr lang="ru-RU" sz="1600" dirty="0" err="1" smtClean="0"/>
              <a:t>молекулите</a:t>
            </a:r>
            <a:r>
              <a:rPr lang="ru-RU" sz="1600" dirty="0" smtClean="0"/>
              <a:t> и </a:t>
            </a:r>
            <a:r>
              <a:rPr lang="ru-RU" sz="1600" dirty="0" err="1" smtClean="0"/>
              <a:t>тя</a:t>
            </a:r>
            <a:r>
              <a:rPr lang="ru-RU" sz="1600" dirty="0" smtClean="0"/>
              <a:t> </a:t>
            </a:r>
            <a:r>
              <a:rPr lang="ru-RU" sz="1600" dirty="0" err="1" smtClean="0"/>
              <a:t>събира</a:t>
            </a:r>
            <a:r>
              <a:rPr lang="ru-RU" sz="1600" dirty="0" smtClean="0"/>
              <a:t> </a:t>
            </a:r>
            <a:r>
              <a:rPr lang="ru-RU" sz="1600" dirty="0" err="1" smtClean="0"/>
              <a:t>достатъчно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енергия</a:t>
            </a:r>
            <a:r>
              <a:rPr lang="ru-RU" sz="1600" dirty="0" smtClean="0"/>
              <a:t> за да </a:t>
            </a:r>
            <a:r>
              <a:rPr lang="ru-RU" sz="1600" dirty="0" err="1" smtClean="0"/>
              <a:t>премине</a:t>
            </a:r>
            <a:r>
              <a:rPr lang="ru-RU" sz="1600" dirty="0" smtClean="0"/>
              <a:t> </a:t>
            </a:r>
            <a:r>
              <a:rPr lang="ru-RU" sz="1600" dirty="0" err="1" smtClean="0"/>
              <a:t>точката</a:t>
            </a:r>
            <a:r>
              <a:rPr lang="ru-RU" sz="1600" dirty="0" smtClean="0"/>
              <a:t> на </a:t>
            </a:r>
            <a:r>
              <a:rPr lang="ru-RU" sz="1600" dirty="0" err="1" smtClean="0"/>
              <a:t>кипене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течността</a:t>
            </a:r>
            <a:r>
              <a:rPr lang="ru-RU" sz="1600" dirty="0" smtClean="0"/>
              <a:t>. </a:t>
            </a:r>
            <a:r>
              <a:rPr lang="ru-RU" sz="1600" dirty="0" err="1" smtClean="0"/>
              <a:t>Ако</a:t>
            </a:r>
            <a:r>
              <a:rPr lang="ru-RU" sz="1600" dirty="0" smtClean="0"/>
              <a:t> </a:t>
            </a:r>
            <a:r>
              <a:rPr lang="ru-RU" sz="1600" dirty="0" err="1" smtClean="0"/>
              <a:t>това</a:t>
            </a:r>
            <a:r>
              <a:rPr lang="ru-RU" sz="1600" dirty="0" smtClean="0"/>
              <a:t> се случи на </a:t>
            </a:r>
            <a:r>
              <a:rPr lang="ru-RU" sz="1600" dirty="0" err="1" smtClean="0"/>
              <a:t>повърхността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</a:t>
            </a:r>
            <a:r>
              <a:rPr lang="ru-RU" sz="1600" dirty="0" err="1" smtClean="0"/>
              <a:t>течността</a:t>
            </a:r>
            <a:r>
              <a:rPr lang="ru-RU" sz="1600" dirty="0" smtClean="0"/>
              <a:t>, то </a:t>
            </a:r>
            <a:r>
              <a:rPr lang="ru-RU" sz="1600" dirty="0" err="1" smtClean="0"/>
              <a:t>тази</a:t>
            </a:r>
            <a:r>
              <a:rPr lang="ru-RU" sz="1600" dirty="0" smtClean="0"/>
              <a:t> молекула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да отлети </a:t>
            </a:r>
            <a:r>
              <a:rPr lang="ru-RU" sz="1600" dirty="0" err="1" smtClean="0"/>
              <a:t>във</a:t>
            </a:r>
            <a:r>
              <a:rPr lang="ru-RU" sz="1600" dirty="0" smtClean="0"/>
              <a:t> вид на пара.</a:t>
            </a:r>
            <a:endParaRPr lang="bg-BG" sz="1600" u="sng" dirty="0" smtClean="0">
              <a:solidFill>
                <a:srgbClr val="FF0000"/>
              </a:solidFill>
            </a:endParaRPr>
          </a:p>
          <a:p>
            <a:endParaRPr lang="bg-BG" sz="1200" dirty="0" smtClean="0">
              <a:solidFill>
                <a:schemeClr val="tx2"/>
              </a:solidFill>
            </a:endParaRPr>
          </a:p>
          <a:p>
            <a:endParaRPr lang="bg-BG" sz="1200" dirty="0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1800" u="sng" dirty="0" smtClean="0">
                <a:solidFill>
                  <a:srgbClr val="FF0000"/>
                </a:solidFill>
              </a:rPr>
              <a:t>Втечняване.</a:t>
            </a:r>
            <a:r>
              <a:rPr lang="bg-BG" sz="1800" dirty="0" smtClean="0"/>
              <a:t>При охлаждане водните пари се втечняват-водата преминава от газообразно в течно състояние</a:t>
            </a:r>
            <a:endParaRPr lang="bg-BG" sz="1800" u="sng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00240"/>
            <a:ext cx="5786478" cy="4339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500826" y="1785926"/>
            <a:ext cx="235745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u="sng" dirty="0" smtClean="0">
                <a:solidFill>
                  <a:srgbClr val="FF0000"/>
                </a:solidFill>
              </a:rPr>
              <a:t>Любопитни факти:</a:t>
            </a:r>
          </a:p>
          <a:p>
            <a:r>
              <a:rPr lang="bg-BG" dirty="0" smtClean="0"/>
              <a:t>(втечняване) е процес на преминаването на веществото от газообразно в течно състояние. Това може да стане при намаляване на температурата или увеличение на налягането на парите</a:t>
            </a:r>
            <a:r>
              <a:rPr lang="bg-BG" sz="1600" dirty="0" smtClean="0"/>
              <a:t>.</a:t>
            </a:r>
          </a:p>
          <a:p>
            <a:endParaRPr lang="bg-BG" sz="1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07181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bg-BG" sz="4800" dirty="0" smtClean="0"/>
              <a:t>Изготвил:</a:t>
            </a:r>
            <a:br>
              <a:rPr lang="bg-BG" sz="4800" dirty="0" smtClean="0"/>
            </a:br>
            <a:r>
              <a:rPr lang="bg-BG" sz="4800" dirty="0" smtClean="0"/>
              <a:t>Горан Огнянов Димитров</a:t>
            </a:r>
            <a:br>
              <a:rPr lang="bg-BG" sz="4800" dirty="0" smtClean="0"/>
            </a:br>
            <a:r>
              <a:rPr lang="bg-BG" sz="4800" dirty="0" smtClean="0"/>
              <a:t> </a:t>
            </a:r>
            <a:r>
              <a:rPr lang="en-US" sz="4800" dirty="0" smtClean="0"/>
              <a:t>IV </a:t>
            </a:r>
            <a:r>
              <a:rPr lang="bg-BG" sz="4800" dirty="0" smtClean="0"/>
              <a:t>клас</a:t>
            </a:r>
            <a:br>
              <a:rPr lang="bg-BG" sz="4800" dirty="0" smtClean="0"/>
            </a:br>
            <a:r>
              <a:rPr lang="bg-BG" sz="4800" dirty="0" smtClean="0"/>
              <a:t>ОУ”Хр.</a:t>
            </a:r>
            <a:r>
              <a:rPr lang="bg-BG" sz="4800" dirty="0" err="1" smtClean="0"/>
              <a:t>Смирненски’’</a:t>
            </a:r>
            <a:r>
              <a:rPr lang="bg-BG" sz="4800" dirty="0" smtClean="0"/>
              <a:t> </a:t>
            </a:r>
            <a:endParaRPr lang="bg-BG" sz="4800" dirty="0"/>
          </a:p>
        </p:txBody>
      </p:sp>
    </p:spTree>
  </p:cSld>
  <p:clrMapOvr>
    <a:masterClrMapping/>
  </p:clrMapOvr>
  <p:transition advTm="6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653</TotalTime>
  <Words>307</Words>
  <Application>Microsoft Office PowerPoint</Application>
  <PresentationFormat>On-screen Show (4:3)</PresentationFormat>
  <Paragraphs>16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Slide 1</vt:lpstr>
      <vt:lpstr>Топене.Топенето е процес,при който едно твърдо вещество преминава в течно състояние.За да се стопи,веществото трябва да се загрее до определена температура</vt:lpstr>
      <vt:lpstr>Кристализация.Кристализация (замръзване) се нарича процесът,при който едно течно вещество преминава в твърдо състояние.При охлаждане водата се превръща в лед. </vt:lpstr>
      <vt:lpstr>Изпарение.Изпарението е процес,при който една течност преминава в газообразно състояние.Освен водата при загряване се изпаряват и други течни вещества(например спирт).</vt:lpstr>
      <vt:lpstr>Втечняване.При охлаждане водните пари се втечняват-водата преминава от газообразно в течно състояние</vt:lpstr>
      <vt:lpstr>Изготвил: Горан Огнянов Димитров  IV клас ОУ”Хр.Смирненски’’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Damian</dc:creator>
  <cp:lastModifiedBy>Damian</cp:lastModifiedBy>
  <cp:revision>60</cp:revision>
  <dcterms:created xsi:type="dcterms:W3CDTF">2011-09-23T09:04:45Z</dcterms:created>
  <dcterms:modified xsi:type="dcterms:W3CDTF">2011-11-02T16:54:35Z</dcterms:modified>
</cp:coreProperties>
</file>